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3"/>
  </p:notesMasterIdLst>
  <p:handoutMasterIdLst>
    <p:handoutMasterId r:id="rId34"/>
  </p:handoutMasterIdLst>
  <p:sldIdLst>
    <p:sldId id="316" r:id="rId8"/>
    <p:sldId id="1838" r:id="rId9"/>
    <p:sldId id="2041" r:id="rId10"/>
    <p:sldId id="2024" r:id="rId11"/>
    <p:sldId id="2047" r:id="rId12"/>
    <p:sldId id="584" r:id="rId13"/>
    <p:sldId id="594" r:id="rId14"/>
    <p:sldId id="2045" r:id="rId15"/>
    <p:sldId id="587" r:id="rId16"/>
    <p:sldId id="588" r:id="rId17"/>
    <p:sldId id="583" r:id="rId18"/>
    <p:sldId id="2048" r:id="rId19"/>
    <p:sldId id="589" r:id="rId20"/>
    <p:sldId id="599" r:id="rId21"/>
    <p:sldId id="2046" r:id="rId22"/>
    <p:sldId id="2049" r:id="rId23"/>
    <p:sldId id="590" r:id="rId24"/>
    <p:sldId id="600" r:id="rId25"/>
    <p:sldId id="2044" r:id="rId26"/>
    <p:sldId id="2051" r:id="rId27"/>
    <p:sldId id="591" r:id="rId28"/>
    <p:sldId id="598" r:id="rId29"/>
    <p:sldId id="2042" r:id="rId30"/>
    <p:sldId id="2043" r:id="rId31"/>
    <p:sldId id="582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46BBF"/>
    <a:srgbClr val="1D1D1A"/>
    <a:srgbClr val="92D050"/>
    <a:srgbClr val="221815"/>
    <a:srgbClr val="FFFFFF"/>
    <a:srgbClr val="E9002F"/>
    <a:srgbClr val="F2F2F2"/>
    <a:srgbClr val="66BA36"/>
    <a:srgbClr val="3DBDCD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6291" autoAdjust="0"/>
  </p:normalViewPr>
  <p:slideViewPr>
    <p:cSldViewPr snapToGrid="0" snapToObjects="1">
      <p:cViewPr varScale="1">
        <p:scale>
          <a:sx n="118" d="100"/>
          <a:sy n="118" d="100"/>
        </p:scale>
        <p:origin x="240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2:14.6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13542 10240,'66'0,"-26"0,2 0,2 0,2 0,14 0,4 0,-16 0,2 0,1 0,3 0,0 0,3 0,-8 0,1 0,2 0,4 0,6 0,3 0,4 0,-1 0,-2 0,-5 0,-1 0,-1 0,2 0,4 0,-9 0,-1 0,1 0,2 0,6 0,7 0,9 0,-35 0,4 0,3 0,3 0,4 0,3 0,2 0,2 0,2 0,2 0,2 0,1 0,1 0,1 0,0 0,0 0,0 0,1 0,-2 0,0 0,-2 0,0 0,-3 0,-1 0,-2 0,-3 0,-2 0,-3 0,-4 0,23 0,-6 0,-4 0,-3 0,-2 0,-2 0,0 0,0 0,2 0,2 0,3 0,4 0,5 0,-22 0,3 0,3 0,2 0,3 0,1 0,2 0,2 0,1 0,1 0,1 0,0 0,1 0,0 0,-1 0,0 0,0 0,-2 0,0 0,-2 0,-2 0,-2 0,-2 0,-2 0,-2 0,-4 0,-3 0,-3 0,-4 0,30 0,-7 0,-7 0,-3 0,-4 0,-2 0,0 0,1 0,14 0,-5 0,-1 0,2 0,6 0,-8 0,4 0,4 0,1 0,0 0,-1 0,-3 0,-3 0,0 0,-2 0,-3 0,0 0,0 0,2 0,-2 0,4 0,0 0,-1 0,-1 0,-6 0,-5 0,11 0,-8 0,2 0,1 0,5 0,-3 0,-7 0,-1 0,0 0,14 0,8 1,-14-2,-5-2,14 3,-60-3,-2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4:17.4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17737 7386,'62'0,"0"0,-16 0,2 0,9 0,-4 0,8 0,7 0,3 0,0 0,-4 0,-6 0,-2 0,-6 0,-1 0,3 0,9 0,-10 0,6 0,7 0,3 0,2 0,0 0,0 0,-3 0,-5 0,-5 0,-8 0,13 0,-11 1,-2-1,8-1,0 1,9-1,5-1,0 1,-5-1,-10 1,-13-1,-5-1,-7-1,25-5,-7 0,-23 3,27-1,-41 7,10 0,-16 0,7 0,-8 0,1 0,-2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4:55.9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7459 7283,'44'0,"0"0,1 0,-6 0,-10 0,18 0,-22 0,32 0,-35 0,32 0,-35 0,26 0,-29 0,16 0,-24 0,10 0,-10 0,7 0,-9 0,4 0,2 0,4 3,-2 1,7-1,-13 3,9-5,-9 2,13-1,-13-1,7 2,-7-3,1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5:32.7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6306 4542,'59'0,"-11"0,15 0,7 0,0 0,-7 0,-9 0,-6 0,3 0,10 0,-11 0,8 0,5 0,4 0,2 0,1 0,-2 0,-2 0,-5 0,-6 0,9 0,-8 0,-3 0,4 0,8 0,-10 0,6 0,5 0,4 0,2 0,0 0,0 0,-3 0,-3 0,-5 0,-7 0,9 0,-8 0,-3 0,0 0,7 0,2 0,6 0,3 0,0 0,-1 0,-4 0,-6 0,5 0,-4 0,-5 0,-4 0,-4 0,-5 0,3 0,7 0,5 0,-1 0,-8 0,-4 0,-3 0,24 0,-2 0,-26 0,-2 0,24 0,-1 0,8 0,-15 0,0 0,1 0,8 0,-31 0,1 0,-14 0,-1 0,-5-3,0 2,7-1,-4 2,7 0,-12 0,2 0,13 0,-9 0,14-4,-12 3,4-6,3 6,0-3,6 4,-12 0,17-4,-16 4,21-4,-15 4,11-3,-17 2,2-3,-13 4,0 0,-4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5:56.9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11598 5743,'40'1,"0"1,13-1,9 0,-4 0,10-1,1 0,-5-1,-5 1,-4 0,10 0,-13 0,10 0,4 0,5 0,-1 0,-2 0,-5 0,-7 0,4 0,-7 0,-2 0,8 0,-5 0,6 0,4 0,1 0,-1 0,-4 0,-5 0,7 0,-4 0,-3 0,-1 0,8 0,-1 0,2 0,-5 0,4 0,-2 0,-8 0,5 3,-4-1,19 0,-11 1,-33 2,1-2,-23-3,-2 0,-1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6:21.3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20517 5906,'54'0,"-21"0,6 0,7 0,8 0,3 0,-3 0,0 0,-3 0,10 0,-12 0,9 0,5 0,4 0,-1 0,-3 0,-6 0,-8 0,8 0,-9 0,7 0,0 0,11 0,4 0,-3 0,-9 0,-16 0,7 0,1 0,-5 0,-24 0,-8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6:41.0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9088 7257,'52'0,"-1"0,-6 0,9 0,-10 0,10 0,7 0,4 0,0 0,-3 0,-6 0,9 0,-6 0,3 0,12 0,-25 0,7 0,5 0,4 0,4 0,1 0,2 0,-1 0,-2 0,-2 0,-4 0,-5 0,-6 0,19 0,-11 0,-3 0,3 0,13 0,-22 0,8 0,4 0,5 0,3 0,1 0,2 0,0 0,-2 0,-1 0,-4 0,-5 0,-5 0,-6 0,16 0,-11 0,-5 0,4 0,10 0,-14 0,6 0,6 0,3 0,2 0,2 0,-1 0,-2 0,-3 0,-5 0,-5 0,-8 0,13 0,-11 0,-3 0,7 0,2 0,7 0,3 0,-2 0,-7 0,-10 0,-2 0,-4 0,28 0,-1 0,-27 0,0 0,18 0,-5 0,-22 0,13 0,-36 0,0 0,-4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7:24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13782 10596,'56'0,"0"0,0 0,-8 0,-1 0,6 0,-2 0,4 0,5 0,6 0,10 0,-29 0,4 0,4 0,4 0,3 0,3 0,2 0,2 0,1 0,1 0,1 0,-1 0,0 0,-1 0,-2 0,-2 0,-2 0,-3 0,7 0,-2 0,-2 0,-2 0,-1 0,0 0,-1 0,2 0,1 0,1 0,3 0,3 0,4 0,-18 0,1 0,1 0,1 0,2 0,0 0,2 0,0 0,2 0,0 0,1 0,1 0,0 0,1 0,1 0,0 0,1 0,0 0,0 0,1 0,0 0,0 0,0 0,0 0,0 0,-10 0,0 0,1 0,0 0,2 0,0 0,1 0,0 0,1 0,0 0,1 0,0 0,0 0,1 0,0 0,-1 0,1 0,0 0,0 0,-1 0,1 0,-1 0,0 0,-1 0,1 0,-2 0,0 0,0 0,-1 0,-1 0,0 0,-2 0,0 0,-1 0,-1 0,12 0,-1 0,-1 0,-2 0,-1 0,-2 0,0 0,0 0,-2 0,1 0,-1 0,0 0,1 0,-1 0,2 0,-1 0,2 0,1 0,0 0,2 0,2 0,1 0,2 0,-15 0,2 0,1 0,2 0,1 0,1 0,2 0,0 0,2 0,0 0,1 0,0 0,1 0,0 0,1 0,0 0,0 0,-1 0,1 0,0 0,-1 0,-1 0,0 0,0 0,-1 0,-2 0,0 0,-1 0,-1 0,-2 0,-1 0,-2 0,-1 0,-2 0,-1 0,-3 0,-2 0,-1 0,29 0,-4 0,-5 0,-3 0,-3 0,-2 0,-2 0,0 0,-1 0,1 0,2 0,1 0,4 0,-6 0,2 0,3 0,1 0,0 0,1 0,0 0,0 0,-1 0,-1 0,-3 0,-1 0,-3 0,-4 0,-3 0,-4 0,18 0,-9 0,-4 0,-2 0,1 0,5 0,5 0,5 0,2 0,-1 0,-1 0,-4 0,-7 0,5 0,-5 0,-4 0,-4 0,15 0,-8 0,-16-2,-6 0,3 1,-20-3,-8-3,-6-1,-2-3,-3-1,3 4,-6-1,2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7:42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22313 7136,'29'0,"5"0,-21 0,12 0,29 10,-6-8,-7 6,2-1,-5-6,1 0,17 4,2 1,-10-5,-1 0,9 2,-1 0,-16-3,-1 0,5 0,0 0,13 0,3 0,-37 0,1 0,-11 0,1 0,-6 0,1 0,1 0,3 2,-1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7:47.2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17346 14985,'46'0,"0"0,19 0,0 0,-16 0,-1 0,16 0,-1 0,-18 0,-3 0,3 0,-3 0,12 0,-7 0,-30 0,-3 0,-7 0,3 0,2 0,-5 0,5 0,-3 0,-2 0,2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8:11.3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5524 6521,'54'-2,"1"1,3 0,5 0,-9 0,-19 1,0 0,24 0,11 0,-11 0,-21 0,-2 0,9 0,6 0,-10 0,1 0,23 0,-43 0,-4 0,-7 0,4 0,-7 0,7 0,-9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2:24.6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5765 11511,'65'0,"-31"0,5 0,15 0,8 0,-2 0,-16 0,-1 0,5 0,5 0,9 0,1 0,-2 0,-9 0,11 0,-1 0,-6 2,8 2,-1-1,-10 1,-6 1,0 0,15 1,9 2,-10-2,-18-2,-3-1,30 1,-7-2,-28-2,22 0,-40 0,4 0,-9 0,0 0,-6 0,3 5,0 0,-2 1,2-1,6-4,-7 5,7-5,15 5,-14-5,18 2,-14 1,4-3,-2 3,6-1,-16-2,5 1,-11-2,0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8:17.2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10612 6075,'38'0,"-1"0,13 0,10 0,0 0,-9 0,-9 0,3 0,11 0,16 0,4 0,-4 0,-15 0,-11 0,-2 0,8 0,10 0,-1 0,-13 0,13 0,-23 0,-4 0,-15 0,-8 0,-5 0,-3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8:18.5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10642 6990,'58'0,"0"0,-1 0,-1 0,7 0,-3 0,-23 0,0 0,23 0,-1 0,3 0,-15 0,-12 0,0 0,-4 0,9 0,-20 0,-4 0,1 0,-6 0,7 0,-10 0,4 0,-3 0,0 0,0 0,9 0,-10 0,7 0,-9-5,0-1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8:33.5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15897 6083,'42'0,"-1"0,3 0,4 0,-15 0,3 0,12 0,8 0,-7 0,-9 0,-1 0,20 0,0 0,-15 0,-2 0,-3 0,3 0,5 0,4 0,-4 0,-6 0,-1 0,26 0,-4 0,-16 0,7 0,-35 0,-1 0,-10 0,-1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8:35.1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15824 6953,'34'0,"0"0,33 0,-3 0,-19 0,17 0,-1 0,-15 0,2 0,0 0,-4 0,1 0,-3 0,-10 0,26 0,-33 0,11 0,-24 0,6 0,-10 0,4 0,-4 0,-1 0,4 0,-1 0,-1 0,6 0,-8 0,12 3,-7-2,13 2,-12-3,18 0,-21 0,13 0,-16 0,2 0,1 0,0 0,-1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2:30.5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15290 11556,'43'2,"-1"0,7-1,8-1,3 1,-4-1,4 1,-2-2,6 1,-3 0,7 0,2 0,-3 0,-6 0,-1 0,-6 0,11 0,-11 0,9 0,6 0,4 0,0 0,-2 0,-6 0,-7 0,4 0,-8 0,-1 0,8 0,-4 0,7 0,4 0,1 0,-4 0,-5 0,-11 0,23 0,-15 0,-21 0,-3 0,11 0,-2 0,12 0,-18 0,-4 0,-9 0,12 0,-29 0,1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2:45.4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25553 11600,'43'0,"0"0,-6 0,3 0,4 0,3 0,1 0,-4 0,1 0,3 0,6 0,5 0,1 0,-2 0,6 0,-2 0,5 0,-8 0,5 0,1 0,-1 0,-6 0,5 0,-6 0,4 0,-6 0,6 0,0 0,-2 0,-7 0,-1 0,-6 0,1 0,9 0,2 0,-7 0,-10 0,-5 0,22 0,-7 0,-2 0,4 0,-8 0,3 0,-15 0,16 0,-26 0,18 0,-32 0,2 0,-1 0,-1 0,3 0,2 0,-3 0,1 0,-2 0,-2 0,5 0,-1 0,4 0,-4 0,10 0,-8 0,9 0,1 0,-1 0,1 0,3 0,-10 0,28 0,-18 0,11 0,2 0,-5 0,19 0,-33 0,-4 0,-5 0,-1 0,0 0,-3 0,2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3:03.9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13959 4371,'55'0,"-1"0,-10 0,0 0,17 0,9 0,-18 0,9 0,2 0,-3 0,-7 0,-7 0,-6 0,9 0,0 1,9 2,7-1,2 1,-4 0,-6-1,-12 0,7 0,-5 0,15 3,8 1,-8-1,-8-2,-8-1,15-1,4 3,-1 2,-14-1,-14 0,0 0,21 4,-29 0,29 2,-43-3,18-1,-24-5,7-2,-7 0,-1 0,6 0,-7 0,5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3:09.3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18994 4381,'52'0,"1"0,-2 0,6 0,-7 0,8 0,4 0,-1 0,-6 0,1 0,-4 0,9 0,-5 0,10 0,5 0,3 0,-3 0,-6 0,-10 0,2 0,-9 0,6 0,8 0,9 0,2 0,-5 0,-12 0,-5 0,-4 0,7 0,5 0,-11 0,-2 0,9 0,-32 0,-2 0,-5 0,-8 0,3 0,-3 0,1 0,6 0,-5 0,12 0,-14 0,29 0,-22 0,19 0,-22 0,6 0,-11 0,5 0,-4 0,1 0,2 0,1 0,-3 0,1 0,-1 0,0 0,2 0,-2 0,0 0,1 0,-1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3:44.5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8120 4345,'66'0,"0"0,-1 0,-3 0,11 0,-15 0,-13 0,7 0,-6 0,-32 0,4 0,-12 0,0 0,7 3,-5-3,8 3,-9 0,4-2,2 5,-3-6,-1 3,-7-3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3:50.9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7519 5203,'58'0,"8"0,-9 0,2 0,-23 0,3 0,24 0,10 0,-10 0,-26 0,0 0,25 0,10 0,-11 0,-23 0,-1 0,16 0,6 0,-8 0,8 0,-10 0,-3 0,-14 0,6 0,-29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7-23T09:23:59.8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8726 7337,'57'0,"1"0,4 0,6 0,-11 0,-21 0,0 0,13 0,8 0,-12 0,-6 0,26 0,-40 0,30 0,-30 0,31 0,-31 0,26 0,-36 0,18 0,-25 0,9 0,-9 0,7 0,-8 0,5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2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214FDC-6B87-214E-A881-A1F197F5D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C5C961-C360-9F43-A308-C9DB7AC7D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70BB16F-7D6A-CA4B-8E70-327015DE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C1897F0-FE91-BD4C-9E9C-315F4BCC1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569FDDC-2FCB-FE43-992B-481BFCBAE82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2186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819" r:id="rId3"/>
    <p:sldLayoutId id="2147483820" r:id="rId4"/>
    <p:sldLayoutId id="2147483892" r:id="rId5"/>
    <p:sldLayoutId id="21474838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2023/7/23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63" r:id="rId3"/>
    <p:sldLayoutId id="2147483964" r:id="rId4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12" Type="http://schemas.openxmlformats.org/officeDocument/2006/relationships/customXml" Target="../ink/ink9.xml"/><Relationship Id="rId17" Type="http://schemas.openxmlformats.org/officeDocument/2006/relationships/image" Target="../media/image33.png"/><Relationship Id="rId2" Type="http://schemas.openxmlformats.org/officeDocument/2006/relationships/image" Target="../media/image25.jpeg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9.png"/><Relationship Id="rId14" Type="http://schemas.openxmlformats.org/officeDocument/2006/relationships/customXml" Target="../ink/ink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customXml" Target="../ink/ink13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customXml" Target="../ink/ink18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customXml" Target="../ink/ink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CA390A-81DE-684D-A5F6-A0D612A3F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6763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4889" y="5346828"/>
            <a:ext cx="1944216" cy="643926"/>
          </a:xfrm>
        </p:spPr>
        <p:txBody>
          <a:bodyPr/>
          <a:lstStyle/>
          <a:p>
            <a:r>
              <a:rPr lang="en-US" altLang="zh-CN" dirty="0"/>
              <a:t>ZOMI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060" y="5379557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934432" y="1633249"/>
            <a:ext cx="561151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9600" b="1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寒武纪</a:t>
            </a:r>
            <a:r>
              <a:rPr lang="ja-JP" altLang="en-US" sz="9600" b="1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の</a:t>
            </a:r>
            <a:endParaRPr lang="en-US" altLang="zh-CN" sz="9600" b="1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 algn="dist"/>
            <a:r>
              <a:rPr lang="zh-CN" altLang="en-US" sz="9600" b="1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产品形态</a:t>
            </a:r>
            <a:endParaRPr lang="zh-CN" altLang="en-US" sz="960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1555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DFDA6537-F9F5-8744-B44A-EE0095A4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产品一览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9F745C-D7B2-1349-B232-749452AD8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984" y="1848202"/>
            <a:ext cx="10860794" cy="387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80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DF164472-B97F-A247-B37B-4E1B6A1C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产品一览</a:t>
            </a:r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BDAFE89C-2393-2B40-80D0-0ED52E54909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20342317"/>
              </p:ext>
            </p:extLst>
          </p:nvPr>
        </p:nvGraphicFramePr>
        <p:xfrm>
          <a:off x="623635" y="1270386"/>
          <a:ext cx="10773710" cy="5029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54742">
                  <a:extLst>
                    <a:ext uri="{9D8B030D-6E8A-4147-A177-3AD203B41FA5}">
                      <a16:colId xmlns:a16="http://schemas.microsoft.com/office/drawing/2014/main" val="4150870927"/>
                    </a:ext>
                  </a:extLst>
                </a:gridCol>
                <a:gridCol w="2154742">
                  <a:extLst>
                    <a:ext uri="{9D8B030D-6E8A-4147-A177-3AD203B41FA5}">
                      <a16:colId xmlns:a16="http://schemas.microsoft.com/office/drawing/2014/main" val="1801272200"/>
                    </a:ext>
                  </a:extLst>
                </a:gridCol>
                <a:gridCol w="2154742">
                  <a:extLst>
                    <a:ext uri="{9D8B030D-6E8A-4147-A177-3AD203B41FA5}">
                      <a16:colId xmlns:a16="http://schemas.microsoft.com/office/drawing/2014/main" val="1455476961"/>
                    </a:ext>
                  </a:extLst>
                </a:gridCol>
                <a:gridCol w="2154742">
                  <a:extLst>
                    <a:ext uri="{9D8B030D-6E8A-4147-A177-3AD203B41FA5}">
                      <a16:colId xmlns:a16="http://schemas.microsoft.com/office/drawing/2014/main" val="3865893092"/>
                    </a:ext>
                  </a:extLst>
                </a:gridCol>
                <a:gridCol w="2154742">
                  <a:extLst>
                    <a:ext uri="{9D8B030D-6E8A-4147-A177-3AD203B41FA5}">
                      <a16:colId xmlns:a16="http://schemas.microsoft.com/office/drawing/2014/main" val="1855440690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场景</a:t>
                      </a:r>
                      <a:endParaRPr lang="zh-CN" altLang="en-US" sz="1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类型</a:t>
                      </a:r>
                      <a:endParaRPr lang="zh-CN" altLang="en-US" sz="1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产品</a:t>
                      </a:r>
                      <a:endParaRPr lang="zh-CN" altLang="en-US" sz="1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推出时间</a:t>
                      </a:r>
                      <a:endParaRPr lang="zh-CN" altLang="en-US" sz="1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收费方式</a:t>
                      </a:r>
                      <a:endParaRPr lang="zh-CN" altLang="en-US" sz="14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6B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540817"/>
                  </a:ext>
                </a:extLst>
              </a:tr>
              <a:tr h="419100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云端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推理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100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2018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808104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推理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270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2019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196558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训练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290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2020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766973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训练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370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2021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810773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训练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  <a:highlight>
                            <a:srgbClr val="FFFF00"/>
                          </a:highlight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highlight>
                            <a:srgbClr val="FFFF00"/>
                          </a:highlight>
                        </a:rPr>
                        <a:t>590</a:t>
                      </a:r>
                      <a:endParaRPr lang="zh-CN" altLang="en-US" sz="1400" dirty="0">
                        <a:solidFill>
                          <a:srgbClr val="1D1D1A"/>
                        </a:solidFill>
                        <a:highlight>
                          <a:srgbClr val="FFFF00"/>
                        </a:highlight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highlight>
                            <a:srgbClr val="FFFF00"/>
                          </a:highlight>
                        </a:rPr>
                        <a:t>2023</a:t>
                      </a:r>
                      <a:endParaRPr lang="zh-CN" altLang="en-US" sz="1400" dirty="0">
                        <a:solidFill>
                          <a:srgbClr val="1D1D1A"/>
                        </a:solidFill>
                        <a:highlight>
                          <a:srgbClr val="FFFF00"/>
                        </a:highlight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88582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训练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玄思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1000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2022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整机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9649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边缘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推理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思元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220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2019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买卡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617754"/>
                  </a:ext>
                </a:extLst>
              </a:tr>
              <a:tr h="41910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终端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AI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处理器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IP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1A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2016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IP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授权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735606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1H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2017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IP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授权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253214"/>
                  </a:ext>
                </a:extLst>
              </a:tr>
              <a:tr h="4191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1M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2018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</a:rPr>
                        <a:t>IP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授权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80097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系统软件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基础系统软件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solidFill>
                            <a:srgbClr val="1D1D1A"/>
                          </a:solidFill>
                        </a:rPr>
                        <a:t>Neuware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持续升级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rgbClr val="1D1D1A"/>
                          </a:solidFill>
                        </a:rPr>
                        <a:t>部分免费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46B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156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811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训练产品</a:t>
            </a:r>
          </a:p>
        </p:txBody>
      </p:sp>
    </p:spTree>
    <p:extLst>
      <p:ext uri="{BB962C8B-B14F-4D97-AF65-F5344CB8AC3E}">
        <p14:creationId xmlns:p14="http://schemas.microsoft.com/office/powerpoint/2010/main" val="800517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7C83A324-9782-6144-B8F0-86784DB56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云端产品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5E922036-222C-7645-9D66-C42E661235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273" y="1676400"/>
            <a:ext cx="10630215" cy="4408712"/>
          </a:xfrm>
        </p:spPr>
      </p:pic>
    </p:spTree>
    <p:extLst>
      <p:ext uri="{BB962C8B-B14F-4D97-AF65-F5344CB8AC3E}">
        <p14:creationId xmlns:p14="http://schemas.microsoft.com/office/powerpoint/2010/main" val="872431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F7E057CC-9017-C440-8AAA-9025E976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训练芯片 思元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48809EA-E5EA-DD4C-93E9-847F73C01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703334"/>
              </p:ext>
            </p:extLst>
          </p:nvPr>
        </p:nvGraphicFramePr>
        <p:xfrm>
          <a:off x="652881" y="1282878"/>
          <a:ext cx="7489634" cy="5016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0150">
                  <a:extLst>
                    <a:ext uri="{9D8B030D-6E8A-4147-A177-3AD203B41FA5}">
                      <a16:colId xmlns:a16="http://schemas.microsoft.com/office/drawing/2014/main" val="2461233288"/>
                    </a:ext>
                  </a:extLst>
                </a:gridCol>
                <a:gridCol w="1592371">
                  <a:extLst>
                    <a:ext uri="{9D8B030D-6E8A-4147-A177-3AD203B41FA5}">
                      <a16:colId xmlns:a16="http://schemas.microsoft.com/office/drawing/2014/main" val="609110199"/>
                    </a:ext>
                  </a:extLst>
                </a:gridCol>
                <a:gridCol w="1592371">
                  <a:extLst>
                    <a:ext uri="{9D8B030D-6E8A-4147-A177-3AD203B41FA5}">
                      <a16:colId xmlns:a16="http://schemas.microsoft.com/office/drawing/2014/main" val="2636894862"/>
                    </a:ext>
                  </a:extLst>
                </a:gridCol>
                <a:gridCol w="1592371">
                  <a:extLst>
                    <a:ext uri="{9D8B030D-6E8A-4147-A177-3AD203B41FA5}">
                      <a16:colId xmlns:a16="http://schemas.microsoft.com/office/drawing/2014/main" val="3903395503"/>
                    </a:ext>
                  </a:extLst>
                </a:gridCol>
                <a:gridCol w="1592371">
                  <a:extLst>
                    <a:ext uri="{9D8B030D-6E8A-4147-A177-3AD203B41FA5}">
                      <a16:colId xmlns:a16="http://schemas.microsoft.com/office/drawing/2014/main" val="3955970791"/>
                    </a:ext>
                  </a:extLst>
                </a:gridCol>
              </a:tblGrid>
              <a:tr h="334796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思元</a:t>
                      </a:r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290</a:t>
                      </a:r>
                      <a:endParaRPr lang="zh-CN" altLang="en-US" sz="1100" b="1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思元</a:t>
                      </a:r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370-X8</a:t>
                      </a:r>
                      <a:endParaRPr lang="zh-CN" altLang="en-US" sz="1100" b="1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思元</a:t>
                      </a:r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590</a:t>
                      </a:r>
                      <a:endParaRPr lang="zh-CN" altLang="en-US" sz="1100" b="1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</a:t>
                      </a:r>
                      <a:r>
                        <a:rPr lang="zh-CN" altLang="en-US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A100</a:t>
                      </a:r>
                      <a:endParaRPr lang="zh-CN" altLang="en-US" sz="1100" b="1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530965"/>
                  </a:ext>
                </a:extLst>
              </a:tr>
              <a:tr h="551429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TSMC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7nm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102mm × 165mm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TSMC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7nm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TSMC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7nm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TSMC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N7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54.2B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828mm^2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110334"/>
                  </a:ext>
                </a:extLst>
              </a:tr>
              <a:tr h="1201328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算力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512 TOPS (INT8)</a:t>
                      </a:r>
                      <a:b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256 TOPS (INT16)</a:t>
                      </a:r>
                      <a:b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64 TOPS (CINT32)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？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highlight>
                          <a:srgbClr val="FFFF00"/>
                        </a:highlight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256 TOPS (INT8)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128 TOPS (INT16)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96 TFLOPS (FP16)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96 TFLOPS (BF16)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24 TFLOPS (FP32)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624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INT8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312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312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FP16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156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TF32</a:t>
                      </a:r>
                    </a:p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FP64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等类型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735708"/>
                  </a:ext>
                </a:extLst>
              </a:tr>
              <a:tr h="368947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AI</a:t>
                      </a: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计算核心数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 Core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96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Core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Tensor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Core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965176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多实例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GPU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不支持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不支持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不支持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MIG(7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个，每个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10G)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814068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架构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MLU02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MLU03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MLU05</a:t>
                      </a:r>
                      <a:endParaRPr lang="zh-CN" altLang="en-US" sz="1100" b="1" kern="1200" dirty="0">
                        <a:solidFill>
                          <a:srgbClr val="374154"/>
                        </a:solidFill>
                        <a:highlight>
                          <a:srgbClr val="FFFF00"/>
                        </a:highlight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Ampere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625180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内存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32GB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HBM2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48GB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LPDDR5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80GB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HBM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096392"/>
                  </a:ext>
                </a:extLst>
              </a:tr>
              <a:tr h="551429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互联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聚合带宽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600GB/s Bi-direction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聚合带宽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200GB/s Bi-direction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NVLink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600GB/s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841077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功耗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350W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250W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400W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712484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接口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x16 PCIe Gen4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x16 PCIe Gen4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期待中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SXM5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717600"/>
                  </a:ext>
                </a:extLst>
              </a:tr>
              <a:tr h="3347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发布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量产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2020</a:t>
                      </a:r>
                      <a:endParaRPr lang="zh-CN" altLang="en-US" sz="11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2021</a:t>
                      </a:r>
                      <a:endParaRPr lang="zh-CN" altLang="en-US" sz="11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2023(?)</a:t>
                      </a:r>
                      <a:endParaRPr lang="zh-CN" altLang="en-US" sz="11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2020(2021)</a:t>
                      </a:r>
                      <a:endParaRPr lang="zh-CN" altLang="en-US" sz="11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2429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5B92AD1A-AAC5-2F43-8B64-E3505C5A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9432" y="1007571"/>
            <a:ext cx="3096251" cy="25416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CE11D6-80F8-D242-B63E-8F7961021D96}"/>
              </a:ext>
            </a:extLst>
          </p:cNvPr>
          <p:cNvSpPr/>
          <p:nvPr/>
        </p:nvSpPr>
        <p:spPr>
          <a:xfrm>
            <a:off x="8649433" y="3576145"/>
            <a:ext cx="3096251" cy="2723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</a:pP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MLU370-X8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双芯思元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370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，双槽位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250w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，提供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24TFLPOS(FP32)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训练算力和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256TOPS (INT8)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推理算力。</a:t>
            </a:r>
            <a:endParaRPr lang="en-US" altLang="zh-CN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latinLnBrk="1">
              <a:lnSpc>
                <a:spcPct val="120000"/>
              </a:lnSpc>
            </a:pP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同时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MLU370-X8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搭载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MLU-Link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多芯互联技术，每张加速卡可获得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200GB/s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的通讯吞吐性能，是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PCIe 4.0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带宽的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3.1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倍。</a:t>
            </a:r>
          </a:p>
        </p:txBody>
      </p:sp>
    </p:spTree>
    <p:extLst>
      <p:ext uri="{BB962C8B-B14F-4D97-AF65-F5344CB8AC3E}">
        <p14:creationId xmlns:p14="http://schemas.microsoft.com/office/powerpoint/2010/main" val="3215393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2C63A-A032-984E-8A3A-38ED13AF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训练芯片 </a:t>
            </a:r>
            <a:r>
              <a:rPr lang="en-US" altLang="zh-CN" dirty="0"/>
              <a:t>–</a:t>
            </a:r>
            <a:r>
              <a:rPr lang="zh-CN" altLang="en-US" dirty="0"/>
              <a:t> 思考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33BA-2F1F-5B4F-B64C-0CAD2CEB0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产品手册相对国内其他厂商比较详细，软硬件架构可以进一步打开，让更多的开发者了解寒武纪的细节，参与到寒武纪在</a:t>
            </a:r>
            <a:r>
              <a:rPr lang="en-US" altLang="zh-CN" dirty="0"/>
              <a:t>AI</a:t>
            </a:r>
            <a:r>
              <a:rPr lang="zh-CN" altLang="en-US" dirty="0"/>
              <a:t>界的对接。</a:t>
            </a:r>
            <a:endParaRPr lang="en-US" altLang="zh-CN" dirty="0"/>
          </a:p>
          <a:p>
            <a:r>
              <a:rPr lang="en-US" altLang="zh-CN" dirty="0"/>
              <a:t>590</a:t>
            </a:r>
            <a:r>
              <a:rPr lang="zh-CN" altLang="en-US" dirty="0"/>
              <a:t>！</a:t>
            </a:r>
            <a:r>
              <a:rPr lang="en-US" altLang="zh-CN" dirty="0"/>
              <a:t>590</a:t>
            </a:r>
            <a:r>
              <a:rPr lang="zh-CN" altLang="en-US" dirty="0"/>
              <a:t>！！</a:t>
            </a:r>
            <a:r>
              <a:rPr lang="en-US" altLang="zh-CN" dirty="0"/>
              <a:t>590</a:t>
            </a:r>
            <a:r>
              <a:rPr lang="zh-CN" altLang="en-US" dirty="0"/>
              <a:t>！！！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DFA71E-14B7-6342-88C6-42B3B99BC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60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推理产品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CDF3DFD-1F61-4F46-92FA-BDBE40628CB8}"/>
                  </a:ext>
                </a:extLst>
              </p14:cNvPr>
              <p14:cNvContentPartPr/>
              <p14:nvPr/>
            </p14:nvContentPartPr>
            <p14:xfrm>
              <a:off x="4875120" y="3682080"/>
              <a:ext cx="3427920" cy="5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CDF3DFD-1F61-4F46-92FA-BDBE40628C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9280" y="3618720"/>
                <a:ext cx="3459240" cy="1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496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89718E5-6738-194C-A02C-3116DA52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边缘产品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37C5F13B-9AAC-F344-9570-BD9A542268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466" y="1552574"/>
            <a:ext cx="11867829" cy="455431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6652345-9BBD-E948-8ABE-A9DA9A45B95F}"/>
                  </a:ext>
                </a:extLst>
              </p14:cNvPr>
              <p14:cNvContentPartPr/>
              <p14:nvPr/>
            </p14:nvContentPartPr>
            <p14:xfrm>
              <a:off x="2075400" y="4143960"/>
              <a:ext cx="739080" cy="39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6652345-9BBD-E948-8ABE-A9DA9A45B9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9560" y="4080600"/>
                <a:ext cx="7704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18C3378-0BBF-E445-87BB-041E1B5AB585}"/>
                  </a:ext>
                </a:extLst>
              </p14:cNvPr>
              <p14:cNvContentPartPr/>
              <p14:nvPr/>
            </p14:nvContentPartPr>
            <p14:xfrm>
              <a:off x="5504400" y="4160160"/>
              <a:ext cx="960120" cy="28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18C3378-0BBF-E445-87BB-041E1B5AB5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8560" y="4096800"/>
                <a:ext cx="991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F593258A-523C-1E4F-B35A-64654B72BD89}"/>
                  </a:ext>
                </a:extLst>
              </p14:cNvPr>
              <p14:cNvContentPartPr/>
              <p14:nvPr/>
            </p14:nvContentPartPr>
            <p14:xfrm>
              <a:off x="9199080" y="4176000"/>
              <a:ext cx="111204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F593258A-523C-1E4F-B35A-64654B72BD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83240" y="4112640"/>
                <a:ext cx="114336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9014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14CB9BD-830F-6648-A410-1E043F7B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边缘芯片 思元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6EC7665-3BE9-5F46-A728-E1F9C2E87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94223"/>
              </p:ext>
            </p:extLst>
          </p:nvPr>
        </p:nvGraphicFramePr>
        <p:xfrm>
          <a:off x="718457" y="1397981"/>
          <a:ext cx="7456712" cy="4947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4178">
                  <a:extLst>
                    <a:ext uri="{9D8B030D-6E8A-4147-A177-3AD203B41FA5}">
                      <a16:colId xmlns:a16="http://schemas.microsoft.com/office/drawing/2014/main" val="2461233288"/>
                    </a:ext>
                  </a:extLst>
                </a:gridCol>
                <a:gridCol w="1864178">
                  <a:extLst>
                    <a:ext uri="{9D8B030D-6E8A-4147-A177-3AD203B41FA5}">
                      <a16:colId xmlns:a16="http://schemas.microsoft.com/office/drawing/2014/main" val="3936883861"/>
                    </a:ext>
                  </a:extLst>
                </a:gridCol>
                <a:gridCol w="1864178">
                  <a:extLst>
                    <a:ext uri="{9D8B030D-6E8A-4147-A177-3AD203B41FA5}">
                      <a16:colId xmlns:a16="http://schemas.microsoft.com/office/drawing/2014/main" val="451186913"/>
                    </a:ext>
                  </a:extLst>
                </a:gridCol>
                <a:gridCol w="1864178">
                  <a:extLst>
                    <a:ext uri="{9D8B030D-6E8A-4147-A177-3AD203B41FA5}">
                      <a16:colId xmlns:a16="http://schemas.microsoft.com/office/drawing/2014/main" val="609110199"/>
                    </a:ext>
                  </a:extLst>
                </a:gridCol>
              </a:tblGrid>
              <a:tr h="244420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思元</a:t>
                      </a:r>
                      <a:r>
                        <a:rPr lang="en-US" altLang="zh-CN" sz="1100" b="1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220</a:t>
                      </a:r>
                      <a:endParaRPr lang="zh-CN" altLang="en-US" sz="1100" b="1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100" b="1" dirty="0">
                          <a:latin typeface="Gill Sans MT" panose="020B0502020104020203" pitchFamily="34" charset="0"/>
                        </a:rPr>
                        <a:t>英伟达 </a:t>
                      </a:r>
                      <a:r>
                        <a:rPr lang="en-US" altLang="zh-CN" sz="1100" b="1" dirty="0">
                          <a:latin typeface="Gill Sans MT" panose="020B0502020104020203" pitchFamily="34" charset="0"/>
                        </a:rPr>
                        <a:t>Jetson</a:t>
                      </a:r>
                      <a:endParaRPr lang="zh-CN" altLang="en-US" sz="1100" b="1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英伟达 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Xavier</a:t>
                      </a:r>
                      <a:endParaRPr lang="zh-CN" altLang="en-US" sz="1100" b="1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530965"/>
                  </a:ext>
                </a:extLst>
              </a:tr>
              <a:tr h="244420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100" b="0" dirty="0">
                          <a:latin typeface="Gill Sans MT" panose="020B0502020104020203" pitchFamily="34" charset="0"/>
                        </a:rPr>
                        <a:t>16nm@94.8mm2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87 mm x 50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 70 mm x 45 mm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110334"/>
                  </a:ext>
                </a:extLst>
              </a:tr>
              <a:tr h="244420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产品形态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100" b="0" dirty="0">
                          <a:latin typeface="Gill Sans MT" panose="020B0502020104020203" pitchFamily="34" charset="0"/>
                        </a:rPr>
                        <a:t>SOM/M2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TX2 NX/TX 4GB/TX2/TX2i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 Xavier NX 16GB/Xavier NX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89171"/>
                  </a:ext>
                </a:extLst>
              </a:tr>
              <a:tr h="530089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算力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>
                          <a:latin typeface="Gill Sans MT" panose="020B0502020104020203" pitchFamily="34" charset="0"/>
                        </a:rPr>
                        <a:t>INT8@16TOPS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FP16@1.33 TFLOPS</a:t>
                      </a:r>
                    </a:p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not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support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INT8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INT8@21 TOPS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735708"/>
                  </a:ext>
                </a:extLst>
              </a:tr>
              <a:tr h="244420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架构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3707" rtl="0" eaLnBrk="1" latinLnBrk="0" hangingPunct="1"/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MLU02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Pascal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Volta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121786"/>
                  </a:ext>
                </a:extLst>
              </a:tr>
              <a:tr h="440550"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AI</a:t>
                      </a: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计算核心数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256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CUDA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core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48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Tensor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384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CUDA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Core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1188122"/>
                  </a:ext>
                </a:extLst>
              </a:tr>
              <a:tr h="687442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内存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8GB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64bit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LPDDR4×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8GB 128-bit LPDDR4</a:t>
                      </a:r>
                      <a:endParaRPr 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 GB eMMC 5.1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63096392"/>
                  </a:ext>
                </a:extLst>
              </a:tr>
              <a:tr h="267450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互联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59.7 GB/s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59.7GB/s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841077"/>
                  </a:ext>
                </a:extLst>
              </a:tr>
              <a:tr h="314996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功耗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15W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>
                        <a:lnSpc>
                          <a:spcPct val="150000"/>
                        </a:lnSpc>
                      </a:pPr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7.5W / 15W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 W | 15 W | 20 W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225712484"/>
                  </a:ext>
                </a:extLst>
              </a:tr>
              <a:tr h="636679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接口</a:t>
                      </a: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PCIe3.0 2×2 (RC)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；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SDIO3.0×2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 x1 + 1 x4 OR 1 x1 + 1 x1 + 1 x2</a:t>
                      </a:r>
                      <a:b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(PCIe Gen2)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 x1 (PCIe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第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代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) + 1 x4 (PCIe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第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代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)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，共每秒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144 GT*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717600"/>
                  </a:ext>
                </a:extLst>
              </a:tr>
              <a:tr h="244420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发布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量产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346BB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2019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2017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2020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62429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070A6B0-AE0E-0B48-87D0-FB5F3F318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4422" y="1373351"/>
            <a:ext cx="2982686" cy="19765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34FCE7-5DBD-4D41-AA55-EA54182F3A8F}"/>
              </a:ext>
            </a:extLst>
          </p:cNvPr>
          <p:cNvSpPr/>
          <p:nvPr/>
        </p:nvSpPr>
        <p:spPr>
          <a:xfrm>
            <a:off x="8912471" y="3342925"/>
            <a:ext cx="233456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Gill Sans MT" panose="020B0502020104020203" pitchFamily="34" charset="0"/>
              </a:rPr>
              <a:t>英伟达 </a:t>
            </a:r>
            <a:r>
              <a:rPr lang="en-US" altLang="zh-CN" b="1" dirty="0">
                <a:latin typeface="Gill Sans MT" panose="020B0502020104020203" pitchFamily="34" charset="0"/>
              </a:rPr>
              <a:t>Jetson</a:t>
            </a:r>
            <a:r>
              <a:rPr lang="zh-CN" altLang="en-US" b="1" dirty="0">
                <a:latin typeface="Gill Sans MT" panose="020B0502020104020203" pitchFamily="34" charset="0"/>
              </a:rPr>
              <a:t> </a:t>
            </a:r>
            <a:r>
              <a:rPr lang="en-US" altLang="zh-CN" b="1" dirty="0">
                <a:latin typeface="Gill Sans MT" panose="020B0502020104020203" pitchFamily="34" charset="0"/>
              </a:rPr>
              <a:t>TX2</a:t>
            </a:r>
            <a:endParaRPr lang="zh-CN" altLang="en-US" b="1" dirty="0"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68BA44-F864-FB41-B508-16AB6A7CC5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1648" y="3950151"/>
            <a:ext cx="2921870" cy="1990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BD2B1D-CF4B-EF42-BC98-30BB55347A6D}"/>
              </a:ext>
            </a:extLst>
          </p:cNvPr>
          <p:cNvSpPr/>
          <p:nvPr/>
        </p:nvSpPr>
        <p:spPr>
          <a:xfrm>
            <a:off x="8752115" y="5820180"/>
            <a:ext cx="2627584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200">
              <a:lnSpc>
                <a:spcPct val="150000"/>
              </a:lnSpc>
            </a:pPr>
            <a:r>
              <a:rPr lang="zh-CN" altLang="en-US" b="1" dirty="0">
                <a:latin typeface="Gill Sans MT" panose="020B0502020104020203" pitchFamily="34" charset="0"/>
              </a:rPr>
              <a:t>英伟达 </a:t>
            </a:r>
            <a:r>
              <a:rPr lang="en-US" altLang="zh-CN" b="1" dirty="0">
                <a:latin typeface="Gill Sans MT" panose="020B0502020104020203" pitchFamily="34" charset="0"/>
              </a:rPr>
              <a:t>Jetson</a:t>
            </a:r>
            <a:r>
              <a:rPr lang="zh-CN" altLang="en-US" b="1" dirty="0">
                <a:latin typeface="Gill Sans MT" panose="020B0502020104020203" pitchFamily="34" charset="0"/>
              </a:rPr>
              <a:t> </a:t>
            </a:r>
            <a:r>
              <a:rPr lang="en-US" altLang="zh-CN" b="1" dirty="0">
                <a:latin typeface="Gill Sans MT" panose="020B0502020104020203" pitchFamily="34" charset="0"/>
              </a:rPr>
              <a:t>Xavier</a:t>
            </a:r>
            <a:endParaRPr lang="zh-CN" altLang="en-US" b="1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44CE8D3-9D19-EC4F-BC42-3460CCAD81D3}"/>
                  </a:ext>
                </a:extLst>
              </p14:cNvPr>
              <p14:cNvContentPartPr/>
              <p14:nvPr/>
            </p14:nvContentPartPr>
            <p14:xfrm>
              <a:off x="5025240" y="1573560"/>
              <a:ext cx="770400" cy="410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44CE8D3-9D19-EC4F-BC42-3460CCAD81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9400" y="1510200"/>
                <a:ext cx="8017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D0275C3-7DD9-544D-9ACF-DA52B93A9790}"/>
                  </a:ext>
                </a:extLst>
              </p14:cNvPr>
              <p14:cNvContentPartPr/>
              <p14:nvPr/>
            </p14:nvContentPartPr>
            <p14:xfrm>
              <a:off x="6837840" y="1577160"/>
              <a:ext cx="85932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D0275C3-7DD9-544D-9ACF-DA52B93A97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2000" y="1513800"/>
                <a:ext cx="8906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6A71B8DF-6850-E844-831C-9C4324AB7053}"/>
                  </a:ext>
                </a:extLst>
              </p14:cNvPr>
              <p14:cNvContentPartPr/>
              <p14:nvPr/>
            </p14:nvContentPartPr>
            <p14:xfrm>
              <a:off x="2923200" y="1564200"/>
              <a:ext cx="240120" cy="72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6A71B8DF-6850-E844-831C-9C4324AB70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07360" y="1500840"/>
                <a:ext cx="2714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ADA77B4-4EB3-0749-B616-93DF43813B78}"/>
                  </a:ext>
                </a:extLst>
              </p14:cNvPr>
              <p14:cNvContentPartPr/>
              <p14:nvPr/>
            </p14:nvContentPartPr>
            <p14:xfrm>
              <a:off x="2706840" y="1873080"/>
              <a:ext cx="455040" cy="3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ADA77B4-4EB3-0749-B616-93DF43813B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1000" y="1809720"/>
                <a:ext cx="4863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4D952B2A-3BA4-214A-9C39-4B469C57B38A}"/>
                  </a:ext>
                </a:extLst>
              </p14:cNvPr>
              <p14:cNvContentPartPr/>
              <p14:nvPr/>
            </p14:nvContentPartPr>
            <p14:xfrm>
              <a:off x="3141360" y="2641320"/>
              <a:ext cx="356760" cy="36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4D952B2A-3BA4-214A-9C39-4B469C57B3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5520" y="2577960"/>
                <a:ext cx="388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3B803FB-C832-C74B-B690-8A18794FECFE}"/>
                  </a:ext>
                </a:extLst>
              </p14:cNvPr>
              <p14:cNvContentPartPr/>
              <p14:nvPr/>
            </p14:nvContentPartPr>
            <p14:xfrm>
              <a:off x="6385320" y="2642040"/>
              <a:ext cx="986040" cy="1764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3B803FB-C832-C74B-B690-8A18794FEC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69480" y="2578680"/>
                <a:ext cx="10173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05911AF7-2FC0-CB42-8223-E558B24E218D}"/>
                  </a:ext>
                </a:extLst>
              </p14:cNvPr>
              <p14:cNvContentPartPr/>
              <p14:nvPr/>
            </p14:nvContentPartPr>
            <p14:xfrm>
              <a:off x="2685240" y="2621880"/>
              <a:ext cx="266760" cy="972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05911AF7-2FC0-CB42-8223-E558B24E218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69400" y="2558520"/>
                <a:ext cx="298080" cy="1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477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2C63A-A032-984E-8A3A-38ED13AF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边缘芯片 </a:t>
            </a:r>
            <a:r>
              <a:rPr lang="en-US" altLang="zh-CN" dirty="0"/>
              <a:t>–</a:t>
            </a:r>
            <a:r>
              <a:rPr lang="zh-CN" altLang="en-US" dirty="0"/>
              <a:t> 思考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33BA-2F1F-5B4F-B64C-0CAD2CEB0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）边缘的技术护城河比较短，</a:t>
            </a:r>
            <a:r>
              <a:rPr lang="en-US" altLang="zh-CN" dirty="0"/>
              <a:t>2</a:t>
            </a:r>
            <a:r>
              <a:rPr lang="zh-CN" altLang="en-US" dirty="0"/>
              <a:t>）竞争激烈，国内</a:t>
            </a:r>
            <a:r>
              <a:rPr lang="en-US" altLang="zh-CN" dirty="0"/>
              <a:t>AI</a:t>
            </a:r>
            <a:r>
              <a:rPr lang="zh-CN" altLang="en-US" dirty="0"/>
              <a:t>边缘芯片和对应的产品特别多（沐曦、壁仞、燧原、天数智芯），</a:t>
            </a:r>
            <a:r>
              <a:rPr lang="en-US" altLang="zh-CN" dirty="0"/>
              <a:t>3</a:t>
            </a:r>
            <a:r>
              <a:rPr lang="zh-CN" altLang="en-US" dirty="0"/>
              <a:t>）利润较低，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Xavier</a:t>
            </a:r>
            <a:r>
              <a:rPr lang="zh-CN" altLang="en-US" dirty="0"/>
              <a:t> 和 </a:t>
            </a:r>
            <a:r>
              <a:rPr lang="en-US" altLang="zh-CN" dirty="0"/>
              <a:t>Jetson</a:t>
            </a:r>
            <a:r>
              <a:rPr lang="zh-CN" altLang="en-US" dirty="0"/>
              <a:t> 系列价格感人。因此，寒武纪的聚焦重点是否在于训练而不是推理？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DFA71E-14B7-6342-88C6-42B3B99BC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ABAE9B64-9C65-6041-B5BF-F9C38EBB8A8A}"/>
                  </a:ext>
                </a:extLst>
              </p14:cNvPr>
              <p14:cNvContentPartPr/>
              <p14:nvPr/>
            </p14:nvContentPartPr>
            <p14:xfrm>
              <a:off x="2270160" y="1621080"/>
              <a:ext cx="1729800" cy="1440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ABAE9B64-9C65-6041-B5BF-F9C38EBB8A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4320" y="1557720"/>
                <a:ext cx="17611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E82060AF-DD55-E84E-BEA0-70433623DE9C}"/>
                  </a:ext>
                </a:extLst>
              </p14:cNvPr>
              <p14:cNvContentPartPr/>
              <p14:nvPr/>
            </p14:nvContentPartPr>
            <p14:xfrm>
              <a:off x="4175280" y="2067480"/>
              <a:ext cx="988920" cy="8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E82060AF-DD55-E84E-BEA0-70433623DE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9440" y="2004120"/>
                <a:ext cx="10202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EB0A10C7-93E4-FF4D-B7A0-6BB88D0AB447}"/>
                  </a:ext>
                </a:extLst>
              </p14:cNvPr>
              <p14:cNvContentPartPr/>
              <p14:nvPr/>
            </p14:nvContentPartPr>
            <p14:xfrm>
              <a:off x="7386120" y="2126160"/>
              <a:ext cx="601920" cy="36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EB0A10C7-93E4-FF4D-B7A0-6BB88D0AB4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0280" y="2062800"/>
                <a:ext cx="633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7B16728D-8BCE-8343-A3B7-1AAE28F6C6FA}"/>
                  </a:ext>
                </a:extLst>
              </p14:cNvPr>
              <p14:cNvContentPartPr/>
              <p14:nvPr/>
            </p14:nvContentPartPr>
            <p14:xfrm>
              <a:off x="3271680" y="2612520"/>
              <a:ext cx="179640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7B16728D-8BCE-8343-A3B7-1AAE28F6C6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5840" y="2549160"/>
                <a:ext cx="182772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498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706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/>
              <a:t> 端侧产品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4A9D8E3-5CA1-AD44-BF5A-FC1237DC4759}"/>
                  </a:ext>
                </a:extLst>
              </p14:cNvPr>
              <p14:cNvContentPartPr/>
              <p14:nvPr/>
            </p14:nvContentPartPr>
            <p14:xfrm>
              <a:off x="4961520" y="3789360"/>
              <a:ext cx="4914000" cy="255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4A9D8E3-5CA1-AD44-BF5A-FC1237DC47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5680" y="3726000"/>
                <a:ext cx="4945320" cy="1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369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86A2B65-5345-5047-8AD0-22A3F2DF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终端处理器 </a:t>
            </a:r>
            <a:r>
              <a:rPr lang="en-US" altLang="zh-CN" dirty="0"/>
              <a:t>IP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1811E4-8AF2-AF49-A390-05CED79CC1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884" y="1251857"/>
            <a:ext cx="11704879" cy="50477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CB858F8-E17A-E541-9DA5-810D11962E4C}"/>
                  </a:ext>
                </a:extLst>
              </p14:cNvPr>
              <p14:cNvContentPartPr/>
              <p14:nvPr/>
            </p14:nvContentPartPr>
            <p14:xfrm>
              <a:off x="8032680" y="2568960"/>
              <a:ext cx="388800" cy="194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CB858F8-E17A-E541-9DA5-810D11962E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6840" y="2505600"/>
                <a:ext cx="420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16B2A03-1D82-5349-A64B-00D990E06268}"/>
                  </a:ext>
                </a:extLst>
              </p14:cNvPr>
              <p14:cNvContentPartPr/>
              <p14:nvPr/>
            </p14:nvContentPartPr>
            <p14:xfrm>
              <a:off x="6244560" y="5394600"/>
              <a:ext cx="297360" cy="3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16B2A03-1D82-5349-A64B-00D990E062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8720" y="5331240"/>
                <a:ext cx="328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356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3B3A552-8549-8F45-B47B-24987C46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终端智能处理器 </a:t>
            </a:r>
            <a:r>
              <a:rPr lang="en-US" altLang="zh-CN" dirty="0"/>
              <a:t>IP</a:t>
            </a:r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27CBDE6-2C27-7747-9B36-9A0C66B05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19694"/>
              </p:ext>
            </p:extLst>
          </p:nvPr>
        </p:nvGraphicFramePr>
        <p:xfrm>
          <a:off x="623635" y="1366970"/>
          <a:ext cx="6814227" cy="49326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60921">
                  <a:extLst>
                    <a:ext uri="{9D8B030D-6E8A-4147-A177-3AD203B41FA5}">
                      <a16:colId xmlns:a16="http://schemas.microsoft.com/office/drawing/2014/main" val="90085083"/>
                    </a:ext>
                  </a:extLst>
                </a:gridCol>
                <a:gridCol w="1851102">
                  <a:extLst>
                    <a:ext uri="{9D8B030D-6E8A-4147-A177-3AD203B41FA5}">
                      <a16:colId xmlns:a16="http://schemas.microsoft.com/office/drawing/2014/main" val="4280432189"/>
                    </a:ext>
                  </a:extLst>
                </a:gridCol>
                <a:gridCol w="1851102">
                  <a:extLst>
                    <a:ext uri="{9D8B030D-6E8A-4147-A177-3AD203B41FA5}">
                      <a16:colId xmlns:a16="http://schemas.microsoft.com/office/drawing/2014/main" val="3209887519"/>
                    </a:ext>
                  </a:extLst>
                </a:gridCol>
                <a:gridCol w="1851102">
                  <a:extLst>
                    <a:ext uri="{9D8B030D-6E8A-4147-A177-3AD203B41FA5}">
                      <a16:colId xmlns:a16="http://schemas.microsoft.com/office/drawing/2014/main" val="529704502"/>
                    </a:ext>
                  </a:extLst>
                </a:gridCol>
              </a:tblGrid>
              <a:tr h="5781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6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  <a:ea typeface="+mn-ea"/>
                        </a:rPr>
                        <a:t>寒武纪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  <a:ea typeface="+mn-ea"/>
                        </a:rPr>
                        <a:t>1A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  <a:ea typeface="+mn-ea"/>
                        </a:rPr>
                        <a:t>寒武纪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  <a:ea typeface="+mn-ea"/>
                        </a:rPr>
                        <a:t>1H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  <a:ea typeface="+mn-ea"/>
                        </a:rPr>
                        <a:t>寒武纪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  <a:ea typeface="+mn-ea"/>
                        </a:rPr>
                        <a:t>1M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024539"/>
                  </a:ext>
                </a:extLst>
              </a:tr>
              <a:tr h="7319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峰值算力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FP16@0.5TOPS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INT8@1TOPS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FP16@0.5TOPS</a:t>
                      </a:r>
                      <a:endParaRPr lang="en-US" altLang="zh-CN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INT8@8TOPS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INT4@16TOPS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773882"/>
                  </a:ext>
                </a:extLst>
              </a:tr>
              <a:tr h="5781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制造工艺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IP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Only</a:t>
                      </a:r>
                      <a:endParaRPr lang="en-US" altLang="zh-CN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IP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Only</a:t>
                      </a:r>
                      <a:endParaRPr lang="en-US" altLang="zh-CN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IP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Only</a:t>
                      </a:r>
                      <a:endParaRPr lang="en-US" altLang="zh-CN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451610"/>
                  </a:ext>
                </a:extLst>
              </a:tr>
              <a:tr h="5781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功耗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2TOPS/W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@7nm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4TOPS/W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@7nm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5TOPS/W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@7nm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462393"/>
                  </a:ext>
                </a:extLst>
              </a:tr>
              <a:tr h="5781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场景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端侧推理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端侧推理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端侧推理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859203"/>
                  </a:ext>
                </a:extLst>
              </a:tr>
              <a:tr h="7319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产品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华为麒麟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970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1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种型号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华为麒麟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980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3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种子型号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Gill Sans MT" panose="020B0502020104020203" pitchFamily="34" charset="0"/>
                          <a:ea typeface="+mn-ea"/>
                        </a:rPr>
                        <a:t>3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种子型号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1388"/>
                  </a:ext>
                </a:extLst>
              </a:tr>
              <a:tr h="5781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软件栈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None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None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None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618123"/>
                  </a:ext>
                </a:extLst>
              </a:tr>
              <a:tr h="57811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latin typeface="Gill Sans MT" panose="020B0502020104020203" pitchFamily="34" charset="0"/>
                          <a:ea typeface="+mn-ea"/>
                        </a:rPr>
                        <a:t>发布时间</a:t>
                      </a:r>
                      <a:endParaRPr lang="zh-CN" altLang="en-US" sz="1400" b="1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2016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2017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Gill Sans MT" panose="020B0502020104020203" pitchFamily="34" charset="0"/>
                          <a:ea typeface="+mn-ea"/>
                        </a:rPr>
                        <a:t>2018</a:t>
                      </a:r>
                      <a:endParaRPr lang="zh-CN" altLang="en-US" sz="1400" b="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125935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EB67FF42-41BD-7045-A9CD-FDC927EF9B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0031" y="1625443"/>
            <a:ext cx="3445726" cy="279558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F88F691-95F5-3149-8AD2-39489E0205C5}"/>
              </a:ext>
            </a:extLst>
          </p:cNvPr>
          <p:cNvSpPr/>
          <p:nvPr/>
        </p:nvSpPr>
        <p:spPr>
          <a:xfrm>
            <a:off x="7861612" y="4686998"/>
            <a:ext cx="3960268" cy="1289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麒麟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990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采用自研华为达芬奇架构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NPU,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采用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个超大核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+2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个大核</a:t>
            </a: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+4</a:t>
            </a:r>
            <a:r>
              <a:rPr lang="zh-CN" altLang="en-US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个小核的三档能效架构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F20B3F4-9406-3547-9B4C-40761FD627F3}"/>
                  </a:ext>
                </a:extLst>
              </p14:cNvPr>
              <p14:cNvContentPartPr/>
              <p14:nvPr/>
            </p14:nvContentPartPr>
            <p14:xfrm>
              <a:off x="1988640" y="2345400"/>
              <a:ext cx="344160" cy="25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F20B3F4-9406-3547-9B4C-40761FD627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2800" y="2282040"/>
                <a:ext cx="3754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B07F203-C62B-6842-AAFD-078A5606ED7B}"/>
                  </a:ext>
                </a:extLst>
              </p14:cNvPr>
              <p14:cNvContentPartPr/>
              <p14:nvPr/>
            </p14:nvContentPartPr>
            <p14:xfrm>
              <a:off x="3820320" y="2187000"/>
              <a:ext cx="43272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B07F203-C62B-6842-AAFD-078A5606ED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4480" y="2123640"/>
                <a:ext cx="4640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36CCF75-F29F-9643-8C69-A3E0889EBC31}"/>
                  </a:ext>
                </a:extLst>
              </p14:cNvPr>
              <p14:cNvContentPartPr/>
              <p14:nvPr/>
            </p14:nvContentPartPr>
            <p14:xfrm>
              <a:off x="3831120" y="2512440"/>
              <a:ext cx="352080" cy="4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36CCF75-F29F-9643-8C69-A3E0889EBC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15280" y="2449080"/>
                <a:ext cx="3834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1470E6E-8734-8D48-B906-0A0E673F6B9F}"/>
                  </a:ext>
                </a:extLst>
              </p14:cNvPr>
              <p14:cNvContentPartPr/>
              <p14:nvPr/>
            </p14:nvContentPartPr>
            <p14:xfrm>
              <a:off x="5722920" y="2189880"/>
              <a:ext cx="454680" cy="36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1470E6E-8734-8D48-B906-0A0E673F6B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07080" y="2126520"/>
                <a:ext cx="486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AAF16D2-A328-B842-A4FF-E0245D679067}"/>
                  </a:ext>
                </a:extLst>
              </p14:cNvPr>
              <p14:cNvContentPartPr/>
              <p14:nvPr/>
            </p14:nvContentPartPr>
            <p14:xfrm>
              <a:off x="5696640" y="2503080"/>
              <a:ext cx="394560" cy="28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AAF16D2-A328-B842-A4FF-E0245D6790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0800" y="2439720"/>
                <a:ext cx="425880" cy="1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39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2C63A-A032-984E-8A3A-38ED13AF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终端智能处理器 </a:t>
            </a:r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ARM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37E429-E8D1-B046-8781-268A7A8835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573" y="2401442"/>
            <a:ext cx="3760243" cy="39210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396E887-CA11-C043-B6FB-26E0DE43FE6C}"/>
              </a:ext>
            </a:extLst>
          </p:cNvPr>
          <p:cNvSpPr/>
          <p:nvPr/>
        </p:nvSpPr>
        <p:spPr>
          <a:xfrm>
            <a:off x="1949754" y="1352316"/>
            <a:ext cx="2117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ARM</a:t>
            </a:r>
            <a:r>
              <a:rPr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Ethos-N57</a:t>
            </a:r>
            <a:endParaRPr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529BF0-93BA-9242-969D-D796F236D92A}"/>
              </a:ext>
            </a:extLst>
          </p:cNvPr>
          <p:cNvSpPr/>
          <p:nvPr/>
        </p:nvSpPr>
        <p:spPr>
          <a:xfrm>
            <a:off x="750479" y="1879762"/>
            <a:ext cx="4489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Ethos-N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可以作为独立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IP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集成在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SoC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中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7864BA-8898-6149-82E3-BCDA9957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144" y="2401442"/>
            <a:ext cx="3760600" cy="392410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206F37D-65CB-A149-9BB6-17E35B81F098}"/>
              </a:ext>
            </a:extLst>
          </p:cNvPr>
          <p:cNvSpPr/>
          <p:nvPr/>
        </p:nvSpPr>
        <p:spPr>
          <a:xfrm>
            <a:off x="8127510" y="1352316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Ethos-U55</a:t>
            </a:r>
            <a:endParaRPr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55D0FC-69B9-E547-BA92-372D769B2B26}"/>
              </a:ext>
            </a:extLst>
          </p:cNvPr>
          <p:cNvSpPr/>
          <p:nvPr/>
        </p:nvSpPr>
        <p:spPr>
          <a:xfrm>
            <a:off x="6356193" y="1879762"/>
            <a:ext cx="4812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与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Cortex-M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类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NPU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耦合的首款</a:t>
            </a:r>
            <a:r>
              <a:rPr lang="en-US" altLang="zh-CN" sz="2000" dirty="0" err="1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microNPU</a:t>
            </a:r>
            <a:endParaRPr lang="zh-CN" altLang="en-US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135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2C63A-A032-984E-8A3A-38ED13AF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终端智能处理器 </a:t>
            </a:r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思考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E33BA-2F1F-5B4F-B64C-0CAD2CEB0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销售策略：</a:t>
            </a:r>
            <a:r>
              <a:rPr lang="zh-CN" altLang="en-US" dirty="0"/>
              <a:t>同期 </a:t>
            </a:r>
            <a:r>
              <a:rPr lang="en-US" altLang="zh-CN" dirty="0"/>
              <a:t>ARM</a:t>
            </a:r>
            <a:r>
              <a:rPr lang="zh-CN" altLang="en-US" dirty="0"/>
              <a:t>、</a:t>
            </a:r>
            <a:r>
              <a:rPr lang="en-US" altLang="zh-CN" dirty="0"/>
              <a:t>Qualcomm</a:t>
            </a:r>
            <a:r>
              <a:rPr lang="zh-CN" altLang="en-US" dirty="0"/>
              <a:t>、</a:t>
            </a:r>
            <a:r>
              <a:rPr lang="en-US" altLang="zh-CN" dirty="0"/>
              <a:t>MediaTek</a:t>
            </a:r>
            <a:r>
              <a:rPr lang="zh-CN" altLang="en-US" dirty="0"/>
              <a:t> 等终端</a:t>
            </a:r>
            <a:r>
              <a:rPr lang="en-US" altLang="zh-CN" dirty="0"/>
              <a:t>IP</a:t>
            </a:r>
            <a:r>
              <a:rPr lang="zh-CN" altLang="en-US" dirty="0"/>
              <a:t>和芯片厂商，都推出自己的 </a:t>
            </a:r>
            <a:r>
              <a:rPr lang="en-US" altLang="zh-CN" dirty="0"/>
              <a:t>NPU</a:t>
            </a:r>
            <a:r>
              <a:rPr lang="zh-CN" altLang="en-US" dirty="0"/>
              <a:t> 和对应的 </a:t>
            </a:r>
            <a:r>
              <a:rPr lang="en-US" altLang="zh-CN" dirty="0"/>
              <a:t>AI</a:t>
            </a:r>
            <a:r>
              <a:rPr lang="zh-CN" altLang="en-US" dirty="0"/>
              <a:t> 软件栈，终端 </a:t>
            </a:r>
            <a:r>
              <a:rPr lang="en-US" altLang="zh-CN" dirty="0"/>
              <a:t>IP</a:t>
            </a:r>
            <a:r>
              <a:rPr lang="zh-CN" altLang="en-US" dirty="0"/>
              <a:t> 捆绑销售比较常见，失去了华为麒麟系列，技术和商业上应该如何突围？</a:t>
            </a:r>
            <a:endParaRPr lang="en-US" altLang="zh-CN" dirty="0"/>
          </a:p>
          <a:p>
            <a:r>
              <a:rPr lang="zh-CN" altLang="en-US" b="1" dirty="0"/>
              <a:t>技术竞争力：</a:t>
            </a:r>
            <a:r>
              <a:rPr lang="zh-CN" altLang="en-US" dirty="0"/>
              <a:t>终端 </a:t>
            </a:r>
            <a:r>
              <a:rPr lang="en-US" altLang="zh-CN" dirty="0"/>
              <a:t>NPU</a:t>
            </a:r>
            <a:r>
              <a:rPr lang="zh-CN" altLang="en-US" dirty="0"/>
              <a:t> 目前技术上集中在推理，但是终端的推理引擎（</a:t>
            </a:r>
            <a:r>
              <a:rPr lang="en-US" altLang="zh-CN" dirty="0"/>
              <a:t>MNN</a:t>
            </a:r>
            <a:r>
              <a:rPr lang="zh-CN" altLang="en-US" dirty="0"/>
              <a:t>、</a:t>
            </a:r>
            <a:r>
              <a:rPr lang="en-US" altLang="zh-CN" dirty="0"/>
              <a:t>NCNN</a:t>
            </a:r>
            <a:r>
              <a:rPr lang="zh-CN" altLang="en-US" dirty="0"/>
              <a:t>、</a:t>
            </a:r>
            <a:r>
              <a:rPr lang="en-US" altLang="zh-CN" dirty="0"/>
              <a:t>XXX</a:t>
            </a:r>
            <a:r>
              <a:rPr lang="zh-CN" altLang="en-US" dirty="0"/>
              <a:t> </a:t>
            </a:r>
            <a:r>
              <a:rPr lang="en-US" altLang="zh-CN" dirty="0"/>
              <a:t>Lite</a:t>
            </a:r>
            <a:r>
              <a:rPr lang="zh-CN" altLang="en-US" dirty="0"/>
              <a:t>）目前为止，因为软件的易用性和开发效率问题，严重依赖于 </a:t>
            </a:r>
            <a:r>
              <a:rPr lang="en-US" altLang="zh-CN" dirty="0"/>
              <a:t>CPU</a:t>
            </a:r>
            <a:r>
              <a:rPr lang="zh-CN" altLang="en-US" dirty="0"/>
              <a:t> 和 </a:t>
            </a:r>
            <a:r>
              <a:rPr lang="en-US" altLang="zh-CN" dirty="0"/>
              <a:t>GPU</a:t>
            </a:r>
            <a:r>
              <a:rPr lang="zh-CN" altLang="en-US" dirty="0"/>
              <a:t> 能力，软件栈如何构建核心竞争优势？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DFA71E-14B7-6342-88C6-42B3B99BC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95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国内其他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壁仞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寒武纪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燧原科技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130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14405" y="1484784"/>
            <a:ext cx="5040558" cy="4525736"/>
          </a:xfrm>
        </p:spPr>
        <p:txBody>
          <a:bodyPr anchor="ctr"/>
          <a:lstStyle/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寒武纪的产品形态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MLU03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芯片架构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寒武纪软件栈和通信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D1C0CBC-615E-C843-A6AA-EF61C1A5291B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462676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国内其他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壁仞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寒武纪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燧原科技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5434190" y="2971867"/>
            <a:ext cx="360040" cy="1730762"/>
          </a:xfrm>
          <a:prstGeom prst="leftBrace">
            <a:avLst>
              <a:gd name="adj1" fmla="val 8333"/>
              <a:gd name="adj2" fmla="val 50500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1730762 h 1730762"/>
                      <a:gd name="connsiteX1" fmla="*/ 180020 w 360040"/>
                      <a:gd name="connsiteY1" fmla="*/ 1700760 h 1730762"/>
                      <a:gd name="connsiteX2" fmla="*/ 180020 w 360040"/>
                      <a:gd name="connsiteY2" fmla="*/ 1326300 h 1730762"/>
                      <a:gd name="connsiteX3" fmla="*/ 180020 w 360040"/>
                      <a:gd name="connsiteY3" fmla="*/ 904037 h 1730762"/>
                      <a:gd name="connsiteX4" fmla="*/ 0 w 360040"/>
                      <a:gd name="connsiteY4" fmla="*/ 874035 h 1730762"/>
                      <a:gd name="connsiteX5" fmla="*/ 180020 w 360040"/>
                      <a:gd name="connsiteY5" fmla="*/ 844033 h 1730762"/>
                      <a:gd name="connsiteX6" fmla="*/ 180020 w 360040"/>
                      <a:gd name="connsiteY6" fmla="*/ 437018 h 1730762"/>
                      <a:gd name="connsiteX7" fmla="*/ 180020 w 360040"/>
                      <a:gd name="connsiteY7" fmla="*/ 30002 h 1730762"/>
                      <a:gd name="connsiteX8" fmla="*/ 360040 w 360040"/>
                      <a:gd name="connsiteY8" fmla="*/ 0 h 1730762"/>
                      <a:gd name="connsiteX9" fmla="*/ 360040 w 360040"/>
                      <a:gd name="connsiteY9" fmla="*/ 559613 h 1730762"/>
                      <a:gd name="connsiteX10" fmla="*/ 360040 w 360040"/>
                      <a:gd name="connsiteY10" fmla="*/ 1119226 h 1730762"/>
                      <a:gd name="connsiteX11" fmla="*/ 360040 w 360040"/>
                      <a:gd name="connsiteY11" fmla="*/ 1730762 h 1730762"/>
                      <a:gd name="connsiteX0" fmla="*/ 360040 w 360040"/>
                      <a:gd name="connsiteY0" fmla="*/ 1730762 h 1730762"/>
                      <a:gd name="connsiteX1" fmla="*/ 180020 w 360040"/>
                      <a:gd name="connsiteY1" fmla="*/ 1700760 h 1730762"/>
                      <a:gd name="connsiteX2" fmla="*/ 180020 w 360040"/>
                      <a:gd name="connsiteY2" fmla="*/ 1286464 h 1730762"/>
                      <a:gd name="connsiteX3" fmla="*/ 180020 w 360040"/>
                      <a:gd name="connsiteY3" fmla="*/ 904037 h 1730762"/>
                      <a:gd name="connsiteX4" fmla="*/ 0 w 360040"/>
                      <a:gd name="connsiteY4" fmla="*/ 874035 h 1730762"/>
                      <a:gd name="connsiteX5" fmla="*/ 180020 w 360040"/>
                      <a:gd name="connsiteY5" fmla="*/ 844033 h 1730762"/>
                      <a:gd name="connsiteX6" fmla="*/ 180020 w 360040"/>
                      <a:gd name="connsiteY6" fmla="*/ 437018 h 1730762"/>
                      <a:gd name="connsiteX7" fmla="*/ 180020 w 360040"/>
                      <a:gd name="connsiteY7" fmla="*/ 30002 h 1730762"/>
                      <a:gd name="connsiteX8" fmla="*/ 360040 w 360040"/>
                      <a:gd name="connsiteY8" fmla="*/ 0 h 1730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1730762" stroke="0" extrusionOk="0">
                        <a:moveTo>
                          <a:pt x="360040" y="1730762"/>
                        </a:moveTo>
                        <a:cubicBezTo>
                          <a:pt x="262436" y="1729149"/>
                          <a:pt x="178871" y="1717981"/>
                          <a:pt x="180020" y="1700760"/>
                        </a:cubicBezTo>
                        <a:cubicBezTo>
                          <a:pt x="186047" y="1553509"/>
                          <a:pt x="190934" y="1477701"/>
                          <a:pt x="180020" y="1326300"/>
                        </a:cubicBezTo>
                        <a:cubicBezTo>
                          <a:pt x="169106" y="1174899"/>
                          <a:pt x="194864" y="1038092"/>
                          <a:pt x="180020" y="904037"/>
                        </a:cubicBezTo>
                        <a:cubicBezTo>
                          <a:pt x="178211" y="888600"/>
                          <a:pt x="107332" y="866570"/>
                          <a:pt x="0" y="874035"/>
                        </a:cubicBezTo>
                        <a:cubicBezTo>
                          <a:pt x="100056" y="874087"/>
                          <a:pt x="179528" y="864123"/>
                          <a:pt x="180020" y="844033"/>
                        </a:cubicBezTo>
                        <a:cubicBezTo>
                          <a:pt x="172328" y="652468"/>
                          <a:pt x="161831" y="633381"/>
                          <a:pt x="180020" y="437018"/>
                        </a:cubicBezTo>
                        <a:cubicBezTo>
                          <a:pt x="198209" y="240656"/>
                          <a:pt x="195164" y="123449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42902" y="211136"/>
                          <a:pt x="372089" y="322562"/>
                          <a:pt x="360040" y="559613"/>
                        </a:cubicBezTo>
                        <a:cubicBezTo>
                          <a:pt x="347991" y="796664"/>
                          <a:pt x="340938" y="903255"/>
                          <a:pt x="360040" y="1119226"/>
                        </a:cubicBezTo>
                        <a:cubicBezTo>
                          <a:pt x="379142" y="1335197"/>
                          <a:pt x="340008" y="1425670"/>
                          <a:pt x="360040" y="1730762"/>
                        </a:cubicBezTo>
                        <a:close/>
                      </a:path>
                      <a:path w="360040" h="1730762" fill="none" extrusionOk="0">
                        <a:moveTo>
                          <a:pt x="360040" y="1730762"/>
                        </a:moveTo>
                        <a:cubicBezTo>
                          <a:pt x="258406" y="1731813"/>
                          <a:pt x="182873" y="1718097"/>
                          <a:pt x="180020" y="1700760"/>
                        </a:cubicBezTo>
                        <a:cubicBezTo>
                          <a:pt x="176356" y="1566669"/>
                          <a:pt x="176926" y="1485382"/>
                          <a:pt x="180020" y="1286464"/>
                        </a:cubicBezTo>
                        <a:cubicBezTo>
                          <a:pt x="183114" y="1087546"/>
                          <a:pt x="190541" y="1011770"/>
                          <a:pt x="180020" y="904037"/>
                        </a:cubicBezTo>
                        <a:cubicBezTo>
                          <a:pt x="178321" y="868162"/>
                          <a:pt x="114394" y="869776"/>
                          <a:pt x="0" y="874035"/>
                        </a:cubicBezTo>
                        <a:cubicBezTo>
                          <a:pt x="97972" y="874023"/>
                          <a:pt x="180329" y="863567"/>
                          <a:pt x="180020" y="844033"/>
                        </a:cubicBezTo>
                        <a:cubicBezTo>
                          <a:pt x="169746" y="718381"/>
                          <a:pt x="187220" y="573130"/>
                          <a:pt x="180020" y="437018"/>
                        </a:cubicBezTo>
                        <a:cubicBezTo>
                          <a:pt x="172820" y="300906"/>
                          <a:pt x="193144" y="158940"/>
                          <a:pt x="180020" y="30002"/>
                        </a:cubicBezTo>
                        <a:cubicBezTo>
                          <a:pt x="184478" y="31901"/>
                          <a:pt x="254901" y="-5116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947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寒武纪是什么</a:t>
            </a:r>
          </a:p>
        </p:txBody>
      </p:sp>
    </p:spTree>
    <p:extLst>
      <p:ext uri="{BB962C8B-B14F-4D97-AF65-F5344CB8AC3E}">
        <p14:creationId xmlns:p14="http://schemas.microsoft.com/office/powerpoint/2010/main" val="2847225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6DC4E1A-AE87-9040-89DC-C885082AE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寒武纪 </a:t>
            </a:r>
            <a:r>
              <a:rPr lang="en-US" altLang="zh-CN" dirty="0"/>
              <a:t>Cambricon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2DD3FC0-82A4-4540-A406-DAA10F221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8381" y="1360170"/>
            <a:ext cx="5488727" cy="4994910"/>
          </a:xfrm>
        </p:spPr>
        <p:txBody>
          <a:bodyPr anchor="ctr"/>
          <a:lstStyle/>
          <a:p>
            <a:r>
              <a:rPr lang="zh-CN" altLang="en-US" dirty="0"/>
              <a:t>在</a:t>
            </a:r>
            <a:r>
              <a:rPr lang="en-US" altLang="zh-CN" dirty="0"/>
              <a:t>5~6</a:t>
            </a:r>
            <a:r>
              <a:rPr lang="zh-CN" altLang="en-US" dirty="0"/>
              <a:t>亿年前的寒武纪，大量较高等物种出现，物种多样性答复提升。这个现象被称为寒武纪物种大爆发。</a:t>
            </a:r>
            <a:endParaRPr lang="en-US" altLang="zh-CN" dirty="0"/>
          </a:p>
          <a:p>
            <a:r>
              <a:rPr lang="zh-CN" altLang="en-US" dirty="0"/>
              <a:t>先进的智能技术已呈现大爆发之势，我们希望为智能技术的大爆发提供核心物质载体。</a:t>
            </a:r>
            <a:endParaRPr lang="en-US" altLang="zh-CN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9F537A1-D292-CB44-A884-F4B3D2F4710F}"/>
              </a:ext>
            </a:extLst>
          </p:cNvPr>
          <p:cNvSpPr/>
          <p:nvPr/>
        </p:nvSpPr>
        <p:spPr>
          <a:xfrm>
            <a:off x="825191" y="2246413"/>
            <a:ext cx="4716965" cy="3072719"/>
          </a:xfrm>
          <a:prstGeom prst="roundRect">
            <a:avLst>
              <a:gd name="adj" fmla="val 14403"/>
            </a:avLst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Cambricon</a:t>
            </a:r>
            <a:r>
              <a:rPr lang="zh-CN" altLang="en-US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=</a:t>
            </a:r>
            <a:r>
              <a:rPr lang="zh-CN" altLang="en-US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3600" b="1" u="sng" dirty="0">
                <a:solidFill>
                  <a:srgbClr val="221815"/>
                </a:solidFill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Cambr</a:t>
            </a:r>
            <a:r>
              <a:rPr lang="en-US" altLang="zh-CN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ian</a:t>
            </a:r>
            <a:r>
              <a:rPr lang="zh-CN" altLang="en-US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r>
              <a:rPr lang="zh-CN" altLang="en-US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36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Sil</a:t>
            </a:r>
            <a:r>
              <a:rPr lang="en-US" altLang="zh-CN" sz="3600" b="1" u="sng" dirty="0">
                <a:solidFill>
                  <a:srgbClr val="221815"/>
                </a:solidFill>
                <a:highlight>
                  <a:srgbClr val="FFFF00"/>
                </a:highlight>
                <a:latin typeface="Futura Medium" panose="020B0602020204020303" pitchFamily="34" charset="-79"/>
                <a:cs typeface="Futura Medium" panose="020B0602020204020303" pitchFamily="34" charset="-79"/>
              </a:rPr>
              <a:t>icon</a:t>
            </a:r>
            <a:endParaRPr kumimoji="1" lang="zh-CN" altLang="en-US" sz="3600" b="1" u="sng" dirty="0">
              <a:solidFill>
                <a:srgbClr val="221815"/>
              </a:solidFill>
              <a:highlight>
                <a:srgbClr val="FFFF00"/>
              </a:highlight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479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44696B-5E7F-3E42-B26F-D060DCDD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寒武纪 </a:t>
            </a:r>
            <a:r>
              <a:rPr lang="en-US" altLang="zh-CN" dirty="0"/>
              <a:t>Cambricon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584EA-8135-AF4D-ACA4-2F313F72CB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zh-CN" altLang="en-US" dirty="0"/>
              <a:t>成立时间：</a:t>
            </a:r>
            <a:endParaRPr lang="en-US" altLang="zh-CN" dirty="0"/>
          </a:p>
          <a:p>
            <a:pPr lvl="1"/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</a:t>
            </a:r>
          </a:p>
          <a:p>
            <a:r>
              <a:rPr lang="zh-CN" altLang="en-US" dirty="0"/>
              <a:t>企业使命：</a:t>
            </a:r>
            <a:endParaRPr lang="en-US" altLang="zh-CN" dirty="0"/>
          </a:p>
          <a:p>
            <a:pPr lvl="1"/>
            <a:r>
              <a:rPr lang="zh-CN" altLang="en-US" dirty="0"/>
              <a:t>为客户创造价值，成为持续创新的智能时代领导者。</a:t>
            </a:r>
          </a:p>
          <a:p>
            <a:r>
              <a:rPr lang="zh-CN" altLang="en-US" dirty="0"/>
              <a:t>企业愿景：</a:t>
            </a:r>
            <a:endParaRPr lang="en-US" altLang="zh-CN" dirty="0"/>
          </a:p>
          <a:p>
            <a:pPr lvl="1"/>
            <a:r>
              <a:rPr lang="zh-CN" altLang="en-US" dirty="0"/>
              <a:t>寒武纪聚焦端云一体、端云融合的智能新生态，致力打造各类智能云服务器、智能终端以及智能机器人的核心处理器芯片，让机器更好地理解和服务人类。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971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C05A8-61B2-E443-8428-71FF0D03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发展历程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6E34B6-63E1-6840-9769-7DD8E40A58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"/>
          <a:stretch/>
        </p:blipFill>
        <p:spPr>
          <a:xfrm>
            <a:off x="590976" y="1211830"/>
            <a:ext cx="10963473" cy="48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8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D7E7A693-7076-4846-B228-F03703885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产品一览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6DD82FB3-25C5-9346-9290-5F268C20C8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666" y="1585118"/>
            <a:ext cx="10675430" cy="4423796"/>
          </a:xfrm>
        </p:spPr>
      </p:pic>
    </p:spTree>
    <p:extLst>
      <p:ext uri="{BB962C8B-B14F-4D97-AF65-F5344CB8AC3E}">
        <p14:creationId xmlns:p14="http://schemas.microsoft.com/office/powerpoint/2010/main" val="3285292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17447</TotalTime>
  <Words>1189</Words>
  <Application>Microsoft Macintosh PowerPoint</Application>
  <PresentationFormat>自定义</PresentationFormat>
  <Paragraphs>278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寒武纪 Cambricon</vt:lpstr>
      <vt:lpstr>寒武纪 Cambricon</vt:lpstr>
      <vt:lpstr>发展历程</vt:lpstr>
      <vt:lpstr>产品一览</vt:lpstr>
      <vt:lpstr>产品一览</vt:lpstr>
      <vt:lpstr>产品一览</vt:lpstr>
      <vt:lpstr>PowerPoint 演示文稿</vt:lpstr>
      <vt:lpstr>云端产品</vt:lpstr>
      <vt:lpstr>训练芯片 思元 vs NVIDIA</vt:lpstr>
      <vt:lpstr>训练芯片 – 思考</vt:lpstr>
      <vt:lpstr>PowerPoint 演示文稿</vt:lpstr>
      <vt:lpstr>边缘产品</vt:lpstr>
      <vt:lpstr>边缘芯片 思元 vs NVIDIA</vt:lpstr>
      <vt:lpstr>边缘芯片 – 思考</vt:lpstr>
      <vt:lpstr>PowerPoint 演示文稿</vt:lpstr>
      <vt:lpstr>终端处理器 IP</vt:lpstr>
      <vt:lpstr>终端智能处理器 IP</vt:lpstr>
      <vt:lpstr>终端智能处理器 IP - ARM</vt:lpstr>
      <vt:lpstr>终端智能处理器 IP – 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5154</cp:revision>
  <dcterms:created xsi:type="dcterms:W3CDTF">2020-08-28T08:44:19Z</dcterms:created>
  <dcterms:modified xsi:type="dcterms:W3CDTF">2023-07-23T09:29:08Z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